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3"/>
    <p:restoredTop sz="94375"/>
  </p:normalViewPr>
  <p:slideViewPr>
    <p:cSldViewPr snapToGrid="0" snapToObjects="1">
      <p:cViewPr>
        <p:scale>
          <a:sx n="75" d="100"/>
          <a:sy n="75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6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4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5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0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9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2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6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C397-18F8-4E44-9753-3E3CE69AFE17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40EB-3EF4-EC4C-BB29-110E7EF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4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Substance-Related, Addictive, and Impulse-Control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versus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Dependence can be present without abuse</a:t>
            </a:r>
          </a:p>
          <a:p>
            <a:endParaRPr lang="en-US" dirty="0"/>
          </a:p>
          <a:p>
            <a:r>
              <a:rPr lang="en-US" dirty="0" smtClean="0"/>
              <a:t>Cancer patients may become dependent on morphine for pain- build up tolerance and go through withdrawal if it is stopped</a:t>
            </a:r>
          </a:p>
        </p:txBody>
      </p:sp>
    </p:spTree>
    <p:extLst>
      <p:ext uri="{BB962C8B-B14F-4D97-AF65-F5344CB8AC3E}">
        <p14:creationId xmlns:p14="http://schemas.microsoft.com/office/powerpoint/2010/main" val="2393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Comorbidity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¾ of people in addiction treatment have an additional psychiatric disorder</a:t>
            </a:r>
          </a:p>
          <a:p>
            <a:endParaRPr lang="en-US" dirty="0"/>
          </a:p>
          <a:p>
            <a:r>
              <a:rPr lang="en-US" dirty="0" smtClean="0"/>
              <a:t>More than 40% have mood disorders</a:t>
            </a:r>
          </a:p>
          <a:p>
            <a:endParaRPr lang="en-US" dirty="0"/>
          </a:p>
          <a:p>
            <a:r>
              <a:rPr lang="en-US" dirty="0" smtClean="0"/>
              <a:t>Anxiety/PTSD in more than 25%</a:t>
            </a:r>
          </a:p>
          <a:p>
            <a:endParaRPr lang="en-US" dirty="0"/>
          </a:p>
          <a:p>
            <a:r>
              <a:rPr lang="en-US" dirty="0" smtClean="0"/>
              <a:t>Do they symptoms exist outside the realm of substance use- are symptoms seen during drug use or within withdrawal period or did they exist before use and continue after withdrawal period would have passed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substances- 6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Depressants- behavioral sedation: </a:t>
            </a:r>
            <a:r>
              <a:rPr lang="en-US" dirty="0" err="1" smtClean="0"/>
              <a:t>etoh</a:t>
            </a:r>
            <a:r>
              <a:rPr lang="en-US" dirty="0" smtClean="0"/>
              <a:t>, barbiturates, and benzos</a:t>
            </a:r>
          </a:p>
          <a:p>
            <a:r>
              <a:rPr lang="en-US" dirty="0" smtClean="0"/>
              <a:t>Stimulants- cause us to be more active/alert and elevate mood: amphetamines, cocaine, nicotine, caffeine</a:t>
            </a:r>
          </a:p>
          <a:p>
            <a:r>
              <a:rPr lang="en-US" dirty="0" smtClean="0"/>
              <a:t>Opiates- produce analgesia (pain reduction) and euphoria: heroin, opium, codeine, and morphine</a:t>
            </a:r>
          </a:p>
          <a:p>
            <a:r>
              <a:rPr lang="en-US" dirty="0" smtClean="0"/>
              <a:t>Hallucinogens- alter sensory and perception and can produce delusions, paranoia, and hallucinations: cannabis and LSD</a:t>
            </a:r>
          </a:p>
          <a:p>
            <a:r>
              <a:rPr lang="en-US" dirty="0" smtClean="0"/>
              <a:t>Other Drugs of Abuse- psychoactive effects: inhalants, anabolic steroids, other over-the-counter and prescription meds such as nitrous oxide</a:t>
            </a:r>
          </a:p>
          <a:p>
            <a:r>
              <a:rPr lang="en-US" dirty="0" smtClean="0"/>
              <a:t>Gambling disorder- unable to resist urge causing negative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Decrease CNS activation</a:t>
            </a:r>
          </a:p>
          <a:p>
            <a:r>
              <a:rPr lang="en-US" dirty="0" smtClean="0"/>
              <a:t>Reduce physiological arousal, help us relax</a:t>
            </a:r>
          </a:p>
          <a:p>
            <a:r>
              <a:rPr lang="en-US" dirty="0" err="1" smtClean="0"/>
              <a:t>Etoh</a:t>
            </a:r>
            <a:r>
              <a:rPr lang="en-US" dirty="0" smtClean="0"/>
              <a:t>, sedative, hypnotic, and anxiolytic drugs, those prescribed for insomnia</a:t>
            </a:r>
          </a:p>
          <a:p>
            <a:endParaRPr lang="en-US" dirty="0"/>
          </a:p>
          <a:p>
            <a:r>
              <a:rPr lang="en-US" dirty="0" smtClean="0"/>
              <a:t>Wernicke-</a:t>
            </a:r>
            <a:r>
              <a:rPr lang="en-US" dirty="0" err="1" smtClean="0"/>
              <a:t>Korsakoff</a:t>
            </a:r>
            <a:r>
              <a:rPr lang="en-US" dirty="0" smtClean="0"/>
              <a:t> syndrome: confusion, loss of muscle coordination, and unintelligible speech- thiamine deficiency which is a vitamin metabolized poorly by heavy drinkers</a:t>
            </a:r>
          </a:p>
          <a:p>
            <a:r>
              <a:rPr lang="en-US" dirty="0" smtClean="0"/>
              <a:t>Fetal alcohol syndrome- fetal growth retardation, cognitive deficits, behavior problems, and learning difficulties; characteristic facial features</a:t>
            </a:r>
          </a:p>
        </p:txBody>
      </p:sp>
    </p:spTree>
    <p:extLst>
      <p:ext uri="{BB962C8B-B14F-4D97-AF65-F5344CB8AC3E}">
        <p14:creationId xmlns:p14="http://schemas.microsoft.com/office/powerpoint/2010/main" val="13251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 Drinking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or more drinks on the same occasion (23% of the population in the past month).  </a:t>
            </a:r>
          </a:p>
          <a:p>
            <a:pPr lvl="1"/>
            <a:r>
              <a:rPr lang="en-US" dirty="0" smtClean="0"/>
              <a:t>Tailgating</a:t>
            </a:r>
            <a:r>
              <a:rPr lang="is-IS" dirty="0" smtClean="0"/>
              <a:t>…</a:t>
            </a:r>
          </a:p>
          <a:p>
            <a:pPr lvl="1"/>
            <a:endParaRPr lang="is-IS" dirty="0"/>
          </a:p>
          <a:p>
            <a:pPr lvl="1"/>
            <a:r>
              <a:rPr lang="is-IS" dirty="0" smtClean="0"/>
              <a:t>42% of college students had gone on binge of heavy drinking once in the preceding 2 weeks</a:t>
            </a:r>
          </a:p>
          <a:p>
            <a:pPr lvl="1"/>
            <a:r>
              <a:rPr lang="is-IS" dirty="0" smtClean="0"/>
              <a:t>GPA of A- no more than 3 drinks per week</a:t>
            </a:r>
          </a:p>
          <a:p>
            <a:pPr lvl="1"/>
            <a:r>
              <a:rPr lang="is-IS" dirty="0" smtClean="0"/>
              <a:t>GPA of D and F- average of 11 drinks per week</a:t>
            </a:r>
          </a:p>
          <a:p>
            <a:pPr lvl="1"/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7814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s-IS" dirty="0" smtClean="0"/>
              <a:t>Drinking at early age (11-14 yoa) predictive of later alcohol-related disorders</a:t>
            </a:r>
          </a:p>
          <a:p>
            <a:pPr lvl="1"/>
            <a:r>
              <a:rPr lang="en-US" dirty="0" smtClean="0"/>
              <a:t>Individuals who tend not to develop slurred speech, staggering, and other sedative effects are more likely to abuse it in the future</a:t>
            </a:r>
            <a:endParaRPr lang="is-IS" dirty="0" smtClean="0"/>
          </a:p>
          <a:p>
            <a:pPr lvl="2"/>
            <a:r>
              <a:rPr lang="is-IS" dirty="0" smtClean="0"/>
              <a:t>Mixing energy drinks may be problematic- reducing sedative effect may lincrease liklihood of later abuse</a:t>
            </a:r>
          </a:p>
          <a:p>
            <a:r>
              <a:rPr lang="en-US" dirty="0" smtClean="0"/>
              <a:t>Violent behavior?</a:t>
            </a:r>
          </a:p>
          <a:p>
            <a:pPr lvl="1"/>
            <a:r>
              <a:rPr lang="en-US" dirty="0" smtClean="0"/>
              <a:t>Chicken or the egg, reduced impulse control, impaired ability to consider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Sedative, hypnotic, anxiolytic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Barbiturates (Amytal, </a:t>
            </a:r>
            <a:r>
              <a:rPr lang="en-US" dirty="0" err="1" smtClean="0"/>
              <a:t>Seconal</a:t>
            </a:r>
            <a:r>
              <a:rPr lang="en-US" dirty="0" smtClean="0"/>
              <a:t>, Nembutal) and Benzodiazepines (Valium, Xanax, Ativan)</a:t>
            </a:r>
          </a:p>
          <a:p>
            <a:r>
              <a:rPr lang="en-US" dirty="0" smtClean="0"/>
              <a:t>Influence GABA</a:t>
            </a:r>
          </a:p>
          <a:p>
            <a:r>
              <a:rPr lang="en-US" dirty="0" smtClean="0"/>
              <a:t>Barbs- help people sleep and replace </a:t>
            </a:r>
            <a:r>
              <a:rPr lang="en-US" dirty="0" err="1" smtClean="0"/>
              <a:t>etoh</a:t>
            </a:r>
            <a:r>
              <a:rPr lang="en-US" dirty="0" smtClean="0"/>
              <a:t> and opium</a:t>
            </a:r>
          </a:p>
          <a:p>
            <a:r>
              <a:rPr lang="en-US" dirty="0" smtClean="0"/>
              <a:t>Benzos touted as miracle cure for anxiety</a:t>
            </a:r>
          </a:p>
          <a:p>
            <a:r>
              <a:rPr lang="en-US" dirty="0" smtClean="0"/>
              <a:t>Benzos considered safer than Barbs- less risk of abuse and dependence</a:t>
            </a:r>
          </a:p>
          <a:p>
            <a:r>
              <a:rPr lang="en-US" dirty="0" smtClean="0"/>
              <a:t>However- </a:t>
            </a:r>
            <a:r>
              <a:rPr lang="en-US" dirty="0" err="1" smtClean="0"/>
              <a:t>rohypnol</a:t>
            </a:r>
            <a:r>
              <a:rPr lang="en-US" dirty="0" smtClean="0"/>
              <a:t> (</a:t>
            </a:r>
            <a:r>
              <a:rPr lang="en-US" dirty="0" err="1" smtClean="0"/>
              <a:t>roofies</a:t>
            </a:r>
            <a:r>
              <a:rPr lang="en-US" dirty="0" smtClean="0"/>
              <a:t>) same effect as alcohol without odor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Barbiturates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muscles</a:t>
            </a:r>
          </a:p>
          <a:p>
            <a:r>
              <a:rPr lang="en-US" dirty="0" smtClean="0"/>
              <a:t>Feelings of well-being</a:t>
            </a:r>
          </a:p>
          <a:p>
            <a:r>
              <a:rPr lang="en-US" dirty="0" smtClean="0"/>
              <a:t>Slurred speech</a:t>
            </a:r>
          </a:p>
          <a:p>
            <a:r>
              <a:rPr lang="en-US" dirty="0" smtClean="0"/>
              <a:t>Problems walking, concentrating, and working</a:t>
            </a:r>
          </a:p>
          <a:p>
            <a:r>
              <a:rPr lang="en-US" dirty="0" smtClean="0"/>
              <a:t>Diaphragm muscles can relax so much that they cause death by suffocation</a:t>
            </a:r>
          </a:p>
          <a:p>
            <a:r>
              <a:rPr lang="en-US" dirty="0" smtClean="0"/>
              <a:t>Common means of suicide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Benzodiazepines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Calm</a:t>
            </a:r>
          </a:p>
          <a:p>
            <a:r>
              <a:rPr lang="en-US" dirty="0" smtClean="0"/>
              <a:t>Induce sleep</a:t>
            </a:r>
          </a:p>
          <a:p>
            <a:r>
              <a:rPr lang="en-US" dirty="0" smtClean="0"/>
              <a:t>Muscle relaxants</a:t>
            </a:r>
          </a:p>
          <a:p>
            <a:r>
              <a:rPr lang="en-US" dirty="0" smtClean="0"/>
              <a:t>Anticonvulsants</a:t>
            </a:r>
          </a:p>
          <a:p>
            <a:r>
              <a:rPr lang="en-US" dirty="0" smtClean="0"/>
              <a:t>Pleasant high, reduction of inhibition</a:t>
            </a:r>
          </a:p>
          <a:p>
            <a:r>
              <a:rPr lang="en-US" dirty="0" smtClean="0"/>
              <a:t>Tolerance and dependence can develop</a:t>
            </a:r>
          </a:p>
          <a:p>
            <a:r>
              <a:rPr lang="en-US" dirty="0" smtClean="0"/>
              <a:t>Withdrawal like </a:t>
            </a:r>
            <a:r>
              <a:rPr lang="en-US" dirty="0" err="1" smtClean="0"/>
              <a:t>etoh</a:t>
            </a:r>
            <a:r>
              <a:rPr lang="en-US" dirty="0" smtClean="0"/>
              <a:t>- anxiety, insomnia, tremors, delirium</a:t>
            </a:r>
          </a:p>
        </p:txBody>
      </p:sp>
    </p:spTree>
    <p:extLst>
      <p:ext uri="{BB962C8B-B14F-4D97-AF65-F5344CB8AC3E}">
        <p14:creationId xmlns:p14="http://schemas.microsoft.com/office/powerpoint/2010/main" val="14810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Stimulant-Related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Amphetamines</a:t>
            </a:r>
          </a:p>
          <a:p>
            <a:pPr lvl="1"/>
            <a:r>
              <a:rPr lang="en-US" dirty="0" smtClean="0"/>
              <a:t>Elation and vigor </a:t>
            </a:r>
          </a:p>
          <a:p>
            <a:pPr lvl="1"/>
            <a:r>
              <a:rPr lang="en-US" dirty="0" smtClean="0"/>
              <a:t>Reduce fatigue</a:t>
            </a:r>
          </a:p>
          <a:p>
            <a:pPr lvl="1"/>
            <a:r>
              <a:rPr lang="en-US" dirty="0" smtClean="0"/>
              <a:t>Feel “up”</a:t>
            </a:r>
          </a:p>
          <a:p>
            <a:pPr lvl="1"/>
            <a:r>
              <a:rPr lang="en-US" dirty="0" smtClean="0"/>
              <a:t>Followed by “crash”, feeling depressed or tired</a:t>
            </a:r>
          </a:p>
          <a:p>
            <a:pPr lvl="1"/>
            <a:r>
              <a:rPr lang="en-US" dirty="0" smtClean="0"/>
              <a:t>Created in lab- asthma and nasal decongestant</a:t>
            </a:r>
          </a:p>
          <a:p>
            <a:pPr lvl="1"/>
            <a:r>
              <a:rPr lang="en-US" dirty="0" smtClean="0"/>
              <a:t>Weight loss due to reduced </a:t>
            </a:r>
            <a:r>
              <a:rPr lang="en-US" dirty="0" err="1" smtClean="0"/>
              <a:t>apetite</a:t>
            </a:r>
            <a:endParaRPr lang="en-US" dirty="0" smtClean="0"/>
          </a:p>
          <a:p>
            <a:pPr lvl="1"/>
            <a:r>
              <a:rPr lang="en-US" dirty="0" smtClean="0"/>
              <a:t>Use for pulling all-nighters, energy boost to stay awake (truck drivers, pilots, students)</a:t>
            </a:r>
          </a:p>
          <a:p>
            <a:pPr lvl="1"/>
            <a:r>
              <a:rPr lang="en-US" dirty="0" smtClean="0"/>
              <a:t>Ritalin, Adderall used for ADHD</a:t>
            </a:r>
          </a:p>
          <a:p>
            <a:pPr lvl="1"/>
            <a:r>
              <a:rPr lang="en-US" dirty="0" smtClean="0"/>
              <a:t>2/3 of college students in their 4</a:t>
            </a:r>
            <a:r>
              <a:rPr lang="en-US" baseline="30000" dirty="0" smtClean="0"/>
              <a:t>th</a:t>
            </a:r>
            <a:r>
              <a:rPr lang="en-US" dirty="0" smtClean="0"/>
              <a:t> year had been offered illegal prescription of stimulants, 31% used them (studying)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Ingestion of psychoactive substances in moderate amounts that does not significantly interfere with social, educational, or occupational functioning</a:t>
            </a:r>
          </a:p>
          <a:p>
            <a:endParaRPr lang="en-US" dirty="0"/>
          </a:p>
          <a:p>
            <a:r>
              <a:rPr lang="en-US" dirty="0" smtClean="0"/>
              <a:t>Drinking coffee, smoking a cigarette, having a drink</a:t>
            </a:r>
          </a:p>
          <a:p>
            <a:r>
              <a:rPr lang="en-US" dirty="0" smtClean="0"/>
              <a:t>Occasional ingestion of illegal drugs</a:t>
            </a:r>
          </a:p>
        </p:txBody>
      </p:sp>
    </p:spTree>
    <p:extLst>
      <p:ext uri="{BB962C8B-B14F-4D97-AF65-F5344CB8AC3E}">
        <p14:creationId xmlns:p14="http://schemas.microsoft.com/office/powerpoint/2010/main" val="14205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Intoxication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Euphoria or affective blunting</a:t>
            </a:r>
          </a:p>
          <a:p>
            <a:r>
              <a:rPr lang="en-US" dirty="0" smtClean="0"/>
              <a:t>Changes in sociability</a:t>
            </a:r>
          </a:p>
          <a:p>
            <a:r>
              <a:rPr lang="en-US" dirty="0" smtClean="0"/>
              <a:t>Interpersonal sensitivity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Tension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Stereotyped behaviors (repetitive body movements)</a:t>
            </a:r>
          </a:p>
          <a:p>
            <a:r>
              <a:rPr lang="en-US" dirty="0" smtClean="0"/>
              <a:t>Impaired judgment</a:t>
            </a:r>
          </a:p>
          <a:p>
            <a:r>
              <a:rPr lang="en-US" dirty="0" smtClean="0"/>
              <a:t>Impaired social/occupational functioning</a:t>
            </a:r>
          </a:p>
        </p:txBody>
      </p:sp>
    </p:spTree>
    <p:extLst>
      <p:ext uri="{BB962C8B-B14F-4D97-AF65-F5344CB8AC3E}">
        <p14:creationId xmlns:p14="http://schemas.microsoft.com/office/powerpoint/2010/main" val="5845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rate and blood pressure changes</a:t>
            </a:r>
          </a:p>
          <a:p>
            <a:r>
              <a:rPr lang="en-US" dirty="0" smtClean="0"/>
              <a:t>Perspiration or chills</a:t>
            </a:r>
          </a:p>
          <a:p>
            <a:r>
              <a:rPr lang="en-US" dirty="0" smtClean="0"/>
              <a:t>Nausea or </a:t>
            </a:r>
            <a:r>
              <a:rPr lang="en-US" dirty="0" err="1" smtClean="0"/>
              <a:t>vomitting</a:t>
            </a:r>
            <a:endParaRPr lang="en-US" dirty="0" smtClean="0"/>
          </a:p>
          <a:p>
            <a:r>
              <a:rPr lang="en-US" dirty="0" smtClean="0"/>
              <a:t>Chest pain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smtClean="0"/>
              <a:t>coma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intoxication/overdose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Hallucinations</a:t>
            </a:r>
          </a:p>
          <a:p>
            <a:r>
              <a:rPr lang="en-US" dirty="0" smtClean="0"/>
              <a:t>Panic</a:t>
            </a:r>
          </a:p>
          <a:p>
            <a:r>
              <a:rPr lang="en-US" dirty="0" smtClean="0"/>
              <a:t>Agitation</a:t>
            </a:r>
          </a:p>
          <a:p>
            <a:r>
              <a:rPr lang="en-US" dirty="0" smtClean="0"/>
              <a:t>Paranoid delusions</a:t>
            </a:r>
          </a:p>
          <a:p>
            <a:endParaRPr lang="en-US" dirty="0"/>
          </a:p>
          <a:p>
            <a:r>
              <a:rPr lang="en-US" dirty="0" smtClean="0"/>
              <a:t>Tolerance builds quickly making it especially dangerous</a:t>
            </a:r>
          </a:p>
          <a:p>
            <a:r>
              <a:rPr lang="en-US" dirty="0" smtClean="0"/>
              <a:t>Withdrawal- apathy, prolonged periods of sleep, irritability, and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1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Designer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MDMA (appetite suppressant) now used recreationally (Ecstasy)</a:t>
            </a:r>
          </a:p>
          <a:p>
            <a:pPr lvl="1"/>
            <a:r>
              <a:rPr lang="en-US" dirty="0" smtClean="0"/>
              <a:t> After methamphetamine MDMA club drug most often bringing people to emergency room, passed LSD in frequency of use</a:t>
            </a:r>
          </a:p>
          <a:p>
            <a:r>
              <a:rPr lang="en-US" dirty="0" smtClean="0"/>
              <a:t>Methamphetamine (Crystal Meth or Ice)- purified crystallized form of amphetamine; ingested through smoking</a:t>
            </a:r>
          </a:p>
          <a:p>
            <a:pPr lvl="1"/>
            <a:r>
              <a:rPr lang="en-US" dirty="0" smtClean="0"/>
              <a:t>Aggressive tendencies</a:t>
            </a:r>
          </a:p>
          <a:p>
            <a:pPr lvl="1"/>
            <a:r>
              <a:rPr lang="en-US" dirty="0" smtClean="0"/>
              <a:t>Stays in system longer than cocaine making it particularly dangerous</a:t>
            </a:r>
          </a:p>
          <a:p>
            <a:pPr lvl="1"/>
            <a:endParaRPr lang="en-US" dirty="0"/>
          </a:p>
          <a:p>
            <a:r>
              <a:rPr lang="en-US" dirty="0" smtClean="0"/>
              <a:t>Potential for dependence is extremely high</a:t>
            </a:r>
          </a:p>
          <a:p>
            <a:r>
              <a:rPr lang="en-US" dirty="0" smtClean="0"/>
              <a:t>MDMA can cause lasting memory problems</a:t>
            </a:r>
          </a:p>
        </p:txBody>
      </p:sp>
    </p:spTree>
    <p:extLst>
      <p:ext uri="{BB962C8B-B14F-4D97-AF65-F5344CB8AC3E}">
        <p14:creationId xmlns:p14="http://schemas.microsoft.com/office/powerpoint/2010/main" val="13699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Derived from leaves of the coca plant</a:t>
            </a:r>
          </a:p>
          <a:p>
            <a:r>
              <a:rPr lang="en-US" dirty="0" smtClean="0"/>
              <a:t>Increase alertness</a:t>
            </a:r>
          </a:p>
          <a:p>
            <a:r>
              <a:rPr lang="en-US" dirty="0" smtClean="0"/>
              <a:t>Produces euphoria</a:t>
            </a:r>
          </a:p>
          <a:p>
            <a:r>
              <a:rPr lang="en-US" dirty="0" smtClean="0"/>
              <a:t>Increases blood pressure and pulse</a:t>
            </a:r>
          </a:p>
          <a:p>
            <a:r>
              <a:rPr lang="en-US" dirty="0" smtClean="0"/>
              <a:t>Causes insomnia and loss of </a:t>
            </a:r>
            <a:r>
              <a:rPr lang="en-US" dirty="0" err="1" smtClean="0"/>
              <a:t>apetite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Short lived</a:t>
            </a:r>
          </a:p>
          <a:p>
            <a:r>
              <a:rPr lang="en-US" dirty="0" smtClean="0"/>
              <a:t>Cocaine induced paranoia- 2/3 or more of users</a:t>
            </a:r>
          </a:p>
          <a:p>
            <a:r>
              <a:rPr lang="en-US" dirty="0" smtClean="0"/>
              <a:t>Causes heart beat to become rapid and irregular- can have fatal consequences</a:t>
            </a:r>
          </a:p>
          <a:p>
            <a:r>
              <a:rPr lang="en-US" dirty="0" smtClean="0"/>
              <a:t>Crack cocaine is a crystallized form of cocaine that is smoked</a:t>
            </a:r>
          </a:p>
          <a:p>
            <a:r>
              <a:rPr lang="en-US" dirty="0" smtClean="0"/>
              <a:t>Dependence sneaks up on you- thought of as wonder drug at first; tolerance and withdrawal do happen</a:t>
            </a:r>
          </a:p>
          <a:p>
            <a:r>
              <a:rPr lang="en-US" dirty="0" smtClean="0"/>
              <a:t>May result in premature aging of the brain</a:t>
            </a:r>
          </a:p>
          <a:p>
            <a:r>
              <a:rPr lang="en-US" dirty="0" smtClean="0"/>
              <a:t>Withdrawal- apathy and boredom, particularly dangerous; atypical; brings you back to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2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20% of all people in the US smoke down from 42% in 1965</a:t>
            </a:r>
          </a:p>
          <a:p>
            <a:r>
              <a:rPr lang="en-US" dirty="0" smtClean="0"/>
              <a:t>Withdrawal- depressed mood, insomnia, irritability, anxiety, difficulty concentrating, restlessness, increased appetite and weight gain</a:t>
            </a:r>
          </a:p>
          <a:p>
            <a:r>
              <a:rPr lang="en-US" dirty="0" smtClean="0"/>
              <a:t>Nicotine stimulates CNS: can relieve stress and improve mood</a:t>
            </a:r>
          </a:p>
          <a:p>
            <a:r>
              <a:rPr lang="en-US" dirty="0" smtClean="0"/>
              <a:t>Can also cause high blood pressure, increase the risk of heart disease and cancer</a:t>
            </a:r>
          </a:p>
          <a:p>
            <a:r>
              <a:rPr lang="en-US" dirty="0" smtClean="0"/>
              <a:t>High doses: blur vision, cause confusion, lead to convulsions, sometimes cause death</a:t>
            </a:r>
          </a:p>
          <a:p>
            <a:r>
              <a:rPr lang="en-US" dirty="0" smtClean="0"/>
              <a:t>Relapse equal among- </a:t>
            </a:r>
            <a:r>
              <a:rPr lang="en-US" dirty="0" err="1" smtClean="0"/>
              <a:t>etoh</a:t>
            </a:r>
            <a:r>
              <a:rPr lang="en-US" dirty="0" smtClean="0"/>
              <a:t>, heroin, and cigs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Caffeine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of psychoactive substances- 90% of all Americans </a:t>
            </a:r>
          </a:p>
          <a:p>
            <a:r>
              <a:rPr lang="en-US" dirty="0" smtClean="0"/>
              <a:t>Gentle stimulant- least harmful of addictive drugs</a:t>
            </a:r>
          </a:p>
          <a:p>
            <a:r>
              <a:rPr lang="en-US" dirty="0" smtClean="0"/>
              <a:t>Can still be problematic</a:t>
            </a:r>
          </a:p>
          <a:p>
            <a:pPr lvl="1"/>
            <a:r>
              <a:rPr lang="en-US" dirty="0" smtClean="0"/>
              <a:t>High levels in pills or energy drinks: some are banned in certain countries</a:t>
            </a:r>
          </a:p>
          <a:p>
            <a:pPr lvl="1"/>
            <a:endParaRPr lang="en-US" dirty="0"/>
          </a:p>
          <a:p>
            <a:r>
              <a:rPr lang="en-US" dirty="0" smtClean="0"/>
              <a:t>Elevate mood, reduce fatigue</a:t>
            </a:r>
          </a:p>
          <a:p>
            <a:r>
              <a:rPr lang="en-US" dirty="0" smtClean="0"/>
              <a:t>Large doses- jittery, insomnia</a:t>
            </a:r>
          </a:p>
          <a:p>
            <a:r>
              <a:rPr lang="en-US" dirty="0" smtClean="0"/>
              <a:t>Takes about 6 hours to leave body- sleep disturbance</a:t>
            </a:r>
          </a:p>
          <a:p>
            <a:r>
              <a:rPr lang="en-US" dirty="0" smtClean="0"/>
              <a:t>Pregnancy- 1 cup a day is ok</a:t>
            </a:r>
          </a:p>
          <a:p>
            <a:r>
              <a:rPr lang="en-US" dirty="0" smtClean="0"/>
              <a:t>Withdrawal- headaches, drowsiness, unpleasant mood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Natural opiates</a:t>
            </a:r>
          </a:p>
          <a:p>
            <a:r>
              <a:rPr lang="en-US" dirty="0" smtClean="0"/>
              <a:t>Synthetic (heroin, methadone, hydrocodone, oxycodone</a:t>
            </a:r>
          </a:p>
          <a:p>
            <a:r>
              <a:rPr lang="en-US" dirty="0" smtClean="0"/>
              <a:t>Natural (</a:t>
            </a:r>
            <a:r>
              <a:rPr lang="en-US" dirty="0" err="1" smtClean="0"/>
              <a:t>enkephalins</a:t>
            </a:r>
            <a:r>
              <a:rPr lang="en-US" dirty="0" smtClean="0"/>
              <a:t>, beta-endorphins, </a:t>
            </a:r>
            <a:r>
              <a:rPr lang="en-US" dirty="0" err="1" smtClean="0"/>
              <a:t>dnorphins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Euphoria, drowsiness, slowed breathing</a:t>
            </a:r>
          </a:p>
          <a:p>
            <a:r>
              <a:rPr lang="en-US" dirty="0" smtClean="0"/>
              <a:t>Death if respiration is completely depressed</a:t>
            </a:r>
          </a:p>
          <a:p>
            <a:r>
              <a:rPr lang="en-US" dirty="0" smtClean="0"/>
              <a:t>Analgesics- relieve pain</a:t>
            </a:r>
          </a:p>
          <a:p>
            <a:endParaRPr lang="en-US" dirty="0"/>
          </a:p>
          <a:p>
            <a:r>
              <a:rPr lang="en-US" dirty="0" smtClean="0"/>
              <a:t>Withdrawal very bad- makes stopping hard: 6-12 hours- yawning, nausea/vomiting, chills, muscle aches, diarrhea, and insomnia</a:t>
            </a:r>
          </a:p>
          <a:p>
            <a:r>
              <a:rPr lang="en-US" dirty="0" smtClean="0"/>
              <a:t>1-3 days, withdrawal process completed in about a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½ a million people, double the number in 2007</a:t>
            </a:r>
          </a:p>
          <a:p>
            <a:r>
              <a:rPr lang="en-US" dirty="0" smtClean="0"/>
              <a:t>Most common abused opiate</a:t>
            </a:r>
          </a:p>
          <a:p>
            <a:r>
              <a:rPr lang="en-US" dirty="0" smtClean="0"/>
              <a:t>Illicit use of opioid containing prescription meds has risen- 12% of high school seniors used opioids for nonmedical reasons</a:t>
            </a:r>
          </a:p>
          <a:p>
            <a:endParaRPr lang="en-US" dirty="0"/>
          </a:p>
          <a:p>
            <a:r>
              <a:rPr lang="en-US" dirty="0" smtClean="0"/>
              <a:t>80 addicts- 22% had died (overdose and suicide); of those that survived- 80% were no longer using, 20% were being treated with methadone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Cannabis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routinely used illegal substance</a:t>
            </a:r>
          </a:p>
          <a:p>
            <a:r>
              <a:rPr lang="en-US" dirty="0" smtClean="0"/>
              <a:t>5-15% of people in western countries reporting regular use</a:t>
            </a:r>
          </a:p>
          <a:p>
            <a:endParaRPr lang="en-US" dirty="0"/>
          </a:p>
          <a:p>
            <a:r>
              <a:rPr lang="en-US" dirty="0" smtClean="0"/>
              <a:t>Mood swings, normal experiences seem extremely funny, dreamlike state in which time seems to stand still, heightened sensory experiences, vivid colors, appreciating subtleties of music</a:t>
            </a:r>
          </a:p>
          <a:p>
            <a:r>
              <a:rPr lang="en-US" dirty="0" smtClean="0"/>
              <a:t>More than other drugs- different reactions in people</a:t>
            </a:r>
          </a:p>
          <a:p>
            <a:r>
              <a:rPr lang="en-US" dirty="0" smtClean="0"/>
              <a:t>First use- often no reaction, high can be “turned off” if motivated</a:t>
            </a:r>
          </a:p>
          <a:p>
            <a:r>
              <a:rPr lang="en-US" dirty="0" smtClean="0"/>
              <a:t>Can also change to paranoia, hallucinations, and dizziness</a:t>
            </a:r>
          </a:p>
        </p:txBody>
      </p:sp>
    </p:spTree>
    <p:extLst>
      <p:ext uri="{BB962C8B-B14F-4D97-AF65-F5344CB8AC3E}">
        <p14:creationId xmlns:p14="http://schemas.microsoft.com/office/powerpoint/2010/main" val="4956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Intoxication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Physiological reaction to ingested substances- being drunk, getting high</a:t>
            </a:r>
          </a:p>
          <a:p>
            <a:r>
              <a:rPr lang="en-US" dirty="0" smtClean="0"/>
              <a:t>Impaired judgement, mood changes, lowered motor 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Cannabis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Impairments in memory, concentration, relationships with others, employment</a:t>
            </a:r>
          </a:p>
          <a:p>
            <a:r>
              <a:rPr lang="en-US" dirty="0" smtClean="0"/>
              <a:t>Though what came first- psychological problems may precede use</a:t>
            </a:r>
          </a:p>
          <a:p>
            <a:r>
              <a:rPr lang="en-US" dirty="0" smtClean="0"/>
              <a:t>Synthetic marijuana (K2, spice)- can be purchased legally- hallucinations, seizures, heart rhythm problems</a:t>
            </a:r>
          </a:p>
          <a:p>
            <a:endParaRPr lang="en-US" dirty="0"/>
          </a:p>
          <a:p>
            <a:r>
              <a:rPr lang="en-US" dirty="0" smtClean="0"/>
              <a:t>Contradictory evidence for tolerance: tolerance to high or increased high with use</a:t>
            </a:r>
          </a:p>
          <a:p>
            <a:r>
              <a:rPr lang="en-US" dirty="0" smtClean="0"/>
              <a:t>Irritability, restlessness, appetite loss, nausea, difficulty sleeping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1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Marijuana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use of cannabis and by-products for certain diseases</a:t>
            </a:r>
          </a:p>
          <a:p>
            <a:r>
              <a:rPr lang="en-US" dirty="0" smtClean="0"/>
              <a:t>Chemo-induced nausea and vomiting</a:t>
            </a:r>
          </a:p>
          <a:p>
            <a:r>
              <a:rPr lang="en-US" dirty="0" smtClean="0"/>
              <a:t>HIV-associated anorexia</a:t>
            </a:r>
          </a:p>
          <a:p>
            <a:r>
              <a:rPr lang="en-US" dirty="0" smtClean="0"/>
              <a:t>Neuropathic pain in MS</a:t>
            </a:r>
          </a:p>
          <a:p>
            <a:r>
              <a:rPr lang="en-US" dirty="0" smtClean="0"/>
              <a:t>Cancer pain</a:t>
            </a:r>
          </a:p>
          <a:p>
            <a:endParaRPr lang="en-US" dirty="0"/>
          </a:p>
          <a:p>
            <a:r>
              <a:rPr lang="en-US" dirty="0" smtClean="0"/>
              <a:t>Carcinogens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Hallucinogens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LSD (acid): most common hallucinogen, synthetic</a:t>
            </a:r>
          </a:p>
          <a:p>
            <a:r>
              <a:rPr lang="en-US" dirty="0" smtClean="0"/>
              <a:t>Natural- psilocybin (mushrooms), mescaline (peyote)</a:t>
            </a:r>
          </a:p>
          <a:p>
            <a:r>
              <a:rPr lang="en-US" dirty="0" smtClean="0"/>
              <a:t>Phencyclidine (PCP)- snorted, smoked, injected; causes impulsivity and aggressiveness</a:t>
            </a:r>
          </a:p>
          <a:p>
            <a:endParaRPr lang="en-US" dirty="0"/>
          </a:p>
          <a:p>
            <a:r>
              <a:rPr lang="en-US" dirty="0" smtClean="0"/>
              <a:t>Perceptual changes such as subjective intensification of perceptions, depersonalization, hallucinations</a:t>
            </a:r>
          </a:p>
          <a:p>
            <a:r>
              <a:rPr lang="en-US" dirty="0" smtClean="0"/>
              <a:t>Pupillary dilation, rapid heartbeat, sweating, blurred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Hallucinogens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Tolerance develops quickly; if repeat use over a period of days they lose effectiveness; sensitivity returns a week after abstinence</a:t>
            </a:r>
          </a:p>
          <a:p>
            <a:endParaRPr lang="en-US" dirty="0"/>
          </a:p>
          <a:p>
            <a:r>
              <a:rPr lang="en-US" dirty="0" smtClean="0"/>
              <a:t>No withdrawal</a:t>
            </a:r>
          </a:p>
          <a:p>
            <a:endParaRPr lang="en-US" dirty="0"/>
          </a:p>
          <a:p>
            <a:r>
              <a:rPr lang="en-US" dirty="0" smtClean="0"/>
              <a:t>Psychotic reactions- e.g., jump out windows because think you can fly</a:t>
            </a:r>
          </a:p>
          <a:p>
            <a:r>
              <a:rPr lang="en-US" dirty="0" smtClean="0"/>
              <a:t>“bad trips” paranoia</a:t>
            </a:r>
          </a:p>
        </p:txBody>
      </p:sp>
    </p:spTree>
    <p:extLst>
      <p:ext uri="{BB962C8B-B14F-4D97-AF65-F5344CB8AC3E}">
        <p14:creationId xmlns:p14="http://schemas.microsoft.com/office/powerpoint/2010/main" val="1486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and Negative Reinforcement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Gives pleasure, takes away pain/stress</a:t>
            </a:r>
          </a:p>
          <a:p>
            <a:endParaRPr lang="en-US" dirty="0"/>
          </a:p>
          <a:p>
            <a:r>
              <a:rPr lang="en-US" dirty="0" smtClean="0"/>
              <a:t>Cope with unpleasant feelings</a:t>
            </a:r>
          </a:p>
          <a:p>
            <a:endParaRPr lang="en-US" dirty="0"/>
          </a:p>
          <a:p>
            <a:r>
              <a:rPr lang="en-US" dirty="0" smtClean="0"/>
              <a:t>Opponent-process theory- Motivation shifts once tolerance and withdrawal build: Starts with trying to achieve a high, ends with trying to decrease the negative consequence of “crash”: that is why the </a:t>
            </a:r>
            <a:r>
              <a:rPr lang="en-US" dirty="0" err="1" smtClean="0"/>
              <a:t>neg</a:t>
            </a:r>
            <a:r>
              <a:rPr lang="en-US" dirty="0" smtClean="0"/>
              <a:t> part doesn’t lead to decrease</a:t>
            </a:r>
          </a:p>
          <a:p>
            <a:r>
              <a:rPr lang="en-US" dirty="0" smtClean="0"/>
              <a:t>The very drug that is making you feel bad is also the one thing that can take away the pain: enslaved by the cycle</a:t>
            </a:r>
          </a:p>
        </p:txBody>
      </p:sp>
    </p:spTree>
    <p:extLst>
      <p:ext uri="{BB962C8B-B14F-4D97-AF65-F5344CB8AC3E}">
        <p14:creationId xmlns:p14="http://schemas.microsoft.com/office/powerpoint/2010/main" val="8716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Contact with paraphernalia</a:t>
            </a:r>
            <a:endParaRPr lang="en-US" dirty="0"/>
          </a:p>
          <a:p>
            <a:r>
              <a:rPr lang="en-US" dirty="0" smtClean="0"/>
              <a:t>Moods</a:t>
            </a:r>
          </a:p>
          <a:p>
            <a:r>
              <a:rPr lang="en-US" dirty="0" smtClean="0"/>
              <a:t>Small doses of drug</a:t>
            </a:r>
          </a:p>
          <a:p>
            <a:endParaRPr lang="en-US" dirty="0"/>
          </a:p>
          <a:p>
            <a:r>
              <a:rPr lang="en-US" dirty="0" smtClean="0"/>
              <a:t>VR can be used</a:t>
            </a:r>
          </a:p>
          <a:p>
            <a:endParaRPr lang="en-US" dirty="0"/>
          </a:p>
          <a:p>
            <a:r>
              <a:rPr lang="en-US" dirty="0" smtClean="0"/>
              <a:t>Changes in the brain (neuroplasticity) increase drive to obtain and use</a:t>
            </a:r>
          </a:p>
          <a:p>
            <a:r>
              <a:rPr lang="en-US" dirty="0" smtClean="0"/>
              <a:t>Self-medication</a:t>
            </a:r>
          </a:p>
          <a:p>
            <a:r>
              <a:rPr lang="en-US" dirty="0" smtClean="0"/>
              <a:t>Genetic 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treatment- </a:t>
            </a:r>
          </a:p>
          <a:p>
            <a:pPr lvl="1"/>
            <a:r>
              <a:rPr lang="en-US" dirty="0" smtClean="0"/>
              <a:t>agonist substitution (methadone ad buprenorphine); nicotine gum, patch,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tappered</a:t>
            </a:r>
            <a:r>
              <a:rPr lang="en-US" dirty="0" smtClean="0"/>
              <a:t> off</a:t>
            </a:r>
          </a:p>
          <a:p>
            <a:pPr lvl="1"/>
            <a:r>
              <a:rPr lang="en-US" dirty="0" smtClean="0"/>
              <a:t>Antagonist drugs- block the effects of the drug, produces withdrawal (must be free from withdrawal before starting naltrexone), removes high so must be motivated</a:t>
            </a:r>
          </a:p>
          <a:p>
            <a:pPr lvl="1"/>
            <a:r>
              <a:rPr lang="en-US" dirty="0" smtClean="0"/>
              <a:t>Aversive treatment- Antabuse: causes nausea, vomiting, and elevated heart rate and respiration if you drink</a:t>
            </a:r>
          </a:p>
        </p:txBody>
      </p:sp>
    </p:spTree>
    <p:extLst>
      <p:ext uri="{BB962C8B-B14F-4D97-AF65-F5344CB8AC3E}">
        <p14:creationId xmlns:p14="http://schemas.microsoft.com/office/powerpoint/2010/main" val="18012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Psychosocial treatment-</a:t>
            </a:r>
          </a:p>
          <a:p>
            <a:pPr lvl="1"/>
            <a:r>
              <a:rPr lang="en-US" dirty="0" smtClean="0"/>
              <a:t>Inpatient</a:t>
            </a:r>
          </a:p>
          <a:p>
            <a:pPr lvl="1"/>
            <a:r>
              <a:rPr lang="en-US" dirty="0" smtClean="0"/>
              <a:t>AA- 12 step program; alcoholism is a disease, more powerful than individual, higher power needed to overcome, destigmatizing, social support, total abstinence</a:t>
            </a:r>
          </a:p>
          <a:p>
            <a:pPr lvl="1"/>
            <a:r>
              <a:rPr lang="en-US" dirty="0" smtClean="0"/>
              <a:t>Controlled use</a:t>
            </a:r>
          </a:p>
          <a:p>
            <a:pPr lvl="1"/>
            <a:r>
              <a:rPr lang="en-US" dirty="0" smtClean="0"/>
              <a:t>Component treatment- package- covert sensitization, contingency management, community reinforcement, </a:t>
            </a:r>
          </a:p>
          <a:p>
            <a:pPr lvl="1"/>
            <a:r>
              <a:rPr lang="en-US" dirty="0" smtClean="0"/>
              <a:t>Motivational Enhancement Therapy- empathetic and optimistic counseling, core values, positive outcome expectancies</a:t>
            </a:r>
          </a:p>
          <a:p>
            <a:pPr lvl="1"/>
            <a:r>
              <a:rPr lang="en-US" dirty="0" smtClean="0"/>
              <a:t>CBT</a:t>
            </a:r>
          </a:p>
        </p:txBody>
      </p:sp>
    </p:spTree>
    <p:extLst>
      <p:ext uri="{BB962C8B-B14F-4D97-AF65-F5344CB8AC3E}">
        <p14:creationId xmlns:p14="http://schemas.microsoft.com/office/powerpoint/2010/main" val="6797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necessarily how much</a:t>
            </a:r>
          </a:p>
          <a:p>
            <a:r>
              <a:rPr lang="en-US" dirty="0" smtClean="0"/>
              <a:t>Significant interference- disrupts education, jobs, relationships, puts you in a physically dangerous situation</a:t>
            </a:r>
          </a:p>
          <a:p>
            <a:r>
              <a:rPr lang="en-US" dirty="0" smtClean="0"/>
              <a:t>A pattern of use</a:t>
            </a:r>
          </a:p>
          <a:p>
            <a:endParaRPr lang="en-US" dirty="0"/>
          </a:p>
          <a:p>
            <a:r>
              <a:rPr lang="en-US" dirty="0" smtClean="0"/>
              <a:t>Drug use can predict later job outcomes</a:t>
            </a:r>
          </a:p>
        </p:txBody>
      </p:sp>
    </p:spTree>
    <p:extLst>
      <p:ext uri="{BB962C8B-B14F-4D97-AF65-F5344CB8AC3E}">
        <p14:creationId xmlns:p14="http://schemas.microsoft.com/office/powerpoint/2010/main" val="12876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AKA Substance dependence</a:t>
            </a:r>
          </a:p>
          <a:p>
            <a:endParaRPr lang="en-US" dirty="0"/>
          </a:p>
          <a:p>
            <a:r>
              <a:rPr lang="en-US" dirty="0" smtClean="0"/>
              <a:t>Physiological dependent on drug</a:t>
            </a:r>
          </a:p>
          <a:p>
            <a:r>
              <a:rPr lang="en-US" dirty="0" smtClean="0"/>
              <a:t>Requires increasingly greater amounts of the drug to experience the same effect (Tolerance)</a:t>
            </a:r>
          </a:p>
          <a:p>
            <a:r>
              <a:rPr lang="en-US" dirty="0" smtClean="0"/>
              <a:t>Will respond in a negative way when the substance is no longer ingested (Withdrawal)</a:t>
            </a:r>
          </a:p>
          <a:p>
            <a:endParaRPr lang="en-US" dirty="0"/>
          </a:p>
          <a:p>
            <a:r>
              <a:rPr lang="en-US" dirty="0" smtClean="0"/>
              <a:t>Tolerance and Withdrawal are physiological reactions to the chemicals being </a:t>
            </a:r>
            <a:r>
              <a:rPr lang="en-US" dirty="0" err="1" smtClean="0"/>
              <a:t>injested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1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Headaches can be caffeine withdrawal if you are used to drinking coffee regularly (if you drink coffee will it go away?)</a:t>
            </a:r>
          </a:p>
          <a:p>
            <a:endParaRPr lang="en-US" dirty="0"/>
          </a:p>
          <a:p>
            <a:r>
              <a:rPr lang="en-US" dirty="0" smtClean="0"/>
              <a:t>Alcohol can cause delirium (hallucinations and body tremors)</a:t>
            </a:r>
          </a:p>
          <a:p>
            <a:r>
              <a:rPr lang="en-US" dirty="0" smtClean="0"/>
              <a:t>Many substances- chills, fever, diarrhea, nausea and vomiting, aches and pains</a:t>
            </a:r>
          </a:p>
        </p:txBody>
      </p:sp>
    </p:spTree>
    <p:extLst>
      <p:ext uri="{BB962C8B-B14F-4D97-AF65-F5344CB8AC3E}">
        <p14:creationId xmlns:p14="http://schemas.microsoft.com/office/powerpoint/2010/main" val="58206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substances are physiologically addicting</a:t>
            </a:r>
          </a:p>
          <a:p>
            <a:endParaRPr lang="en-US" dirty="0"/>
          </a:p>
          <a:p>
            <a:r>
              <a:rPr lang="en-US" dirty="0" smtClean="0"/>
              <a:t>You would not go through withdrawal when you stop taking LSD</a:t>
            </a:r>
          </a:p>
          <a:p>
            <a:r>
              <a:rPr lang="en-US" dirty="0" smtClean="0"/>
              <a:t>Cocaine- anxiety, lack of motivation, and boredom</a:t>
            </a:r>
          </a:p>
          <a:p>
            <a:r>
              <a:rPr lang="en-US" dirty="0" smtClean="0"/>
              <a:t>Cannabis- nervousness, appetite change, sleep disturbance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Behaviors “drug-seeking”</a:t>
            </a:r>
          </a:p>
          <a:p>
            <a:endParaRPr lang="en-US" dirty="0"/>
          </a:p>
          <a:p>
            <a:r>
              <a:rPr lang="en-US" dirty="0" smtClean="0"/>
              <a:t>Repeated use, desperate need to ingest more (stealing money, standing outside in the cold), likelihood that use will resume after a period of abstinence</a:t>
            </a:r>
          </a:p>
          <a:p>
            <a:endParaRPr lang="en-US" dirty="0"/>
          </a:p>
          <a:p>
            <a:r>
              <a:rPr lang="en-US" dirty="0" smtClean="0"/>
              <a:t>Different than physiological reactions</a:t>
            </a:r>
          </a:p>
          <a:p>
            <a:r>
              <a:rPr lang="en-US" dirty="0" smtClean="0"/>
              <a:t>Old DSM- substance abuse and substance dependence</a:t>
            </a:r>
          </a:p>
          <a:p>
            <a:r>
              <a:rPr lang="en-US" dirty="0" smtClean="0"/>
              <a:t>Combined in DSM5- now substance-related disorders with levels of severity (mild- 2 or 3/11 criteria, moderate- 4 or 5/11 criteria, or severe- 6 or more/11 criteria)</a:t>
            </a:r>
          </a:p>
        </p:txBody>
      </p:sp>
    </p:spTree>
    <p:extLst>
      <p:ext uri="{BB962C8B-B14F-4D97-AF65-F5344CB8AC3E}">
        <p14:creationId xmlns:p14="http://schemas.microsoft.com/office/powerpoint/2010/main" val="13910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drug use lead to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cannot predict who may be more likely to lose control and abuse drugs/ likely to become dependent with passing use</a:t>
            </a:r>
          </a:p>
          <a:p>
            <a:endParaRPr lang="en-US" dirty="0"/>
          </a:p>
          <a:p>
            <a:r>
              <a:rPr lang="en-US" dirty="0" smtClean="0"/>
              <a:t>Some people use occasionally and are fine (even “harder” drugs)</a:t>
            </a:r>
          </a:p>
          <a:p>
            <a:r>
              <a:rPr lang="en-US" dirty="0" smtClean="0"/>
              <a:t>Some use only once/a few times and have a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4642</TotalTime>
  <Words>1972</Words>
  <Application>Microsoft Macintosh PowerPoint</Application>
  <PresentationFormat>Widescreen</PresentationFormat>
  <Paragraphs>272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Substance-Related, Addictive, and Impulse-Control Disorders</vt:lpstr>
      <vt:lpstr>Substance Use</vt:lpstr>
      <vt:lpstr>Intoxication</vt:lpstr>
      <vt:lpstr>Substance Abuse</vt:lpstr>
      <vt:lpstr>Addiction </vt:lpstr>
      <vt:lpstr>Withdrawal</vt:lpstr>
      <vt:lpstr>Withdrawal</vt:lpstr>
      <vt:lpstr>Psychological Dependence</vt:lpstr>
      <vt:lpstr>Does drug use lead to addiction</vt:lpstr>
      <vt:lpstr>Dependence versus Abuse</vt:lpstr>
      <vt:lpstr>Comorbidity</vt:lpstr>
      <vt:lpstr>Types of substances- 6 categories</vt:lpstr>
      <vt:lpstr>Depressants</vt:lpstr>
      <vt:lpstr>Binge Drinking</vt:lpstr>
      <vt:lpstr>Drinking</vt:lpstr>
      <vt:lpstr>Sedative, hypnotic, anxiolytic</vt:lpstr>
      <vt:lpstr>Barbiturates</vt:lpstr>
      <vt:lpstr>Benzodiazepines</vt:lpstr>
      <vt:lpstr>Stimulant-Related Disorders</vt:lpstr>
      <vt:lpstr>Intoxication</vt:lpstr>
      <vt:lpstr>Physiological changes</vt:lpstr>
      <vt:lpstr>Severe intoxication/overdose</vt:lpstr>
      <vt:lpstr>Designer drugs</vt:lpstr>
      <vt:lpstr>Cocaine</vt:lpstr>
      <vt:lpstr>Tobacco</vt:lpstr>
      <vt:lpstr>Caffeine</vt:lpstr>
      <vt:lpstr>Opioids</vt:lpstr>
      <vt:lpstr>Heroin</vt:lpstr>
      <vt:lpstr>Cannabis</vt:lpstr>
      <vt:lpstr>Cannabis cont</vt:lpstr>
      <vt:lpstr>Medical Marijuana </vt:lpstr>
      <vt:lpstr>Hallucinogens</vt:lpstr>
      <vt:lpstr>Hallucinogens cont</vt:lpstr>
      <vt:lpstr>Positive and Negative Reinforcement</vt:lpstr>
      <vt:lpstr>Cravings</vt:lpstr>
      <vt:lpstr>Treatment</vt:lpstr>
      <vt:lpstr>Treatment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Substance-Related, Addictive, and Impulse-Control Disorders</dc:title>
  <dc:creator>Microsoft Office User</dc:creator>
  <cp:lastModifiedBy>Anna Baker</cp:lastModifiedBy>
  <cp:revision>18</cp:revision>
  <dcterms:created xsi:type="dcterms:W3CDTF">2016-10-28T14:08:24Z</dcterms:created>
  <dcterms:modified xsi:type="dcterms:W3CDTF">2017-10-23T15:38:48Z</dcterms:modified>
</cp:coreProperties>
</file>