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7" r:id="rId4"/>
    <p:sldId id="268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375"/>
  </p:normalViewPr>
  <p:slideViewPr>
    <p:cSldViewPr snapToGrid="0" snapToObjects="1">
      <p:cViewPr varScale="1">
        <p:scale>
          <a:sx n="76" d="100"/>
          <a:sy n="76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AE703-F3E7-D24A-9245-CBCDADF72D42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0DC0C-49F2-8F4E-9E29-F7853D029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2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1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4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E811-CB4C-384E-B57E-824892189F67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98BA-71B6-184C-A610-D0C9289E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Mood </a:t>
            </a:r>
            <a:r>
              <a:rPr lang="en-US" dirty="0" smtClean="0"/>
              <a:t>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thoughts and images</a:t>
            </a:r>
          </a:p>
          <a:p>
            <a:r>
              <a:rPr lang="en-US" dirty="0" smtClean="0"/>
              <a:t>Negatively affect-laden</a:t>
            </a:r>
          </a:p>
          <a:p>
            <a:r>
              <a:rPr lang="en-US" dirty="0" smtClean="0"/>
              <a:t>Uncontrollable</a:t>
            </a:r>
          </a:p>
          <a:p>
            <a:r>
              <a:rPr lang="en-US" dirty="0" smtClean="0"/>
              <a:t>Mental problem solving on an issue that is uncertain- </a:t>
            </a:r>
          </a:p>
          <a:p>
            <a:pPr lvl="1"/>
            <a:r>
              <a:rPr lang="en-US" dirty="0" smtClean="0"/>
              <a:t>Possibility of more than one negative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in the future</a:t>
            </a:r>
          </a:p>
          <a:p>
            <a:r>
              <a:rPr lang="en-US" dirty="0" smtClean="0"/>
              <a:t>Feels like problem solving but actually can’t do anything</a:t>
            </a:r>
          </a:p>
          <a:p>
            <a:r>
              <a:rPr lang="en-US" dirty="0" smtClean="0"/>
              <a:t>Almost superstitious- if don’t worry, something bad might happen, like the worrying keeps the probability that it will happen down</a:t>
            </a:r>
          </a:p>
          <a:p>
            <a:r>
              <a:rPr lang="en-US" dirty="0" smtClean="0"/>
              <a:t>Waste of time- likelihood what we worry about actually happens</a:t>
            </a:r>
          </a:p>
          <a:p>
            <a:pPr lvl="1"/>
            <a:r>
              <a:rPr lang="en-US" dirty="0" smtClean="0"/>
              <a:t>Once its past, </a:t>
            </a:r>
            <a:r>
              <a:rPr lang="en-US" dirty="0" err="1" smtClean="0"/>
              <a:t>didn</a:t>
            </a:r>
            <a:r>
              <a:rPr lang="uk-UA" dirty="0" smtClean="0"/>
              <a:t>’</a:t>
            </a:r>
            <a:r>
              <a:rPr lang="en-US" dirty="0" smtClean="0"/>
              <a:t>t happen, spent all that time worrying</a:t>
            </a:r>
          </a:p>
          <a:p>
            <a:r>
              <a:rPr lang="en-US" dirty="0" smtClean="0"/>
              <a:t>Avoiding something- what is feared to happen, what if it does happen, worst thing in the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Behaviors and thoughts that passively focus one’s attention on one’s depressive symptoms and the implications of these symptoms</a:t>
            </a:r>
          </a:p>
          <a:p>
            <a:r>
              <a:rPr lang="en-US" dirty="0" smtClean="0"/>
              <a:t>Distraction may be good here- just dwelling on negative feelings and symptoms doesn’t do any good here</a:t>
            </a:r>
          </a:p>
          <a:p>
            <a:r>
              <a:rPr lang="en-US" dirty="0" smtClean="0"/>
              <a:t>Blocks coping?</a:t>
            </a:r>
          </a:p>
          <a:p>
            <a:endParaRPr lang="en-US" dirty="0"/>
          </a:p>
          <a:p>
            <a:r>
              <a:rPr lang="en-US" dirty="0" smtClean="0"/>
              <a:t>Part of a cycle? Rumination then worry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Disruptive Mood Dysregulation Disorder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Severe temper outbursts occurring 3 or more times per week for at least a year</a:t>
            </a:r>
          </a:p>
          <a:p>
            <a:pPr lvl="1"/>
            <a:r>
              <a:rPr lang="en-US" dirty="0" smtClean="0"/>
              <a:t>Out of proportion in intensity or duration to the situation</a:t>
            </a:r>
          </a:p>
          <a:p>
            <a:pPr lvl="1"/>
            <a:r>
              <a:rPr lang="en-US" dirty="0" smtClean="0"/>
              <a:t>Inconsistent with developmental level</a:t>
            </a:r>
          </a:p>
          <a:p>
            <a:r>
              <a:rPr lang="en-US" dirty="0" smtClean="0"/>
              <a:t>Mood between temper outbursts is persistently irritable or angry most of the day, nearly every day and observed in at least 2 of 3 settings, severe in one of these settings</a:t>
            </a:r>
          </a:p>
          <a:p>
            <a:r>
              <a:rPr lang="en-US" dirty="0" smtClean="0"/>
              <a:t>DX </a:t>
            </a:r>
            <a:r>
              <a:rPr lang="en-US" dirty="0" err="1" smtClean="0"/>
              <a:t>btwn</a:t>
            </a:r>
            <a:r>
              <a:rPr lang="en-US" dirty="0" smtClean="0"/>
              <a:t> 6-18</a:t>
            </a:r>
          </a:p>
          <a:p>
            <a:r>
              <a:rPr lang="en-US" dirty="0" smtClean="0"/>
              <a:t>NO mania or hypomania</a:t>
            </a:r>
          </a:p>
          <a:p>
            <a:r>
              <a:rPr lang="en-US" dirty="0" smtClean="0"/>
              <a:t>Not result of anything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0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I versus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Bipolar II- hypomanic states </a:t>
            </a:r>
            <a:r>
              <a:rPr lang="en-US" dirty="0"/>
              <a:t>i</a:t>
            </a:r>
            <a:r>
              <a:rPr lang="en-US" dirty="0" smtClean="0"/>
              <a:t>nstead of mania</a:t>
            </a:r>
          </a:p>
          <a:p>
            <a:r>
              <a:rPr lang="en-US" dirty="0" smtClean="0"/>
              <a:t>Bipolar I- full manic episode</a:t>
            </a:r>
          </a:p>
          <a:p>
            <a:endParaRPr lang="en-US" dirty="0"/>
          </a:p>
          <a:p>
            <a:r>
              <a:rPr lang="en-US" dirty="0" smtClean="0"/>
              <a:t>Hypomania-</a:t>
            </a:r>
          </a:p>
          <a:p>
            <a:pPr lvl="1"/>
            <a:r>
              <a:rPr lang="en-US" dirty="0" smtClean="0"/>
              <a:t>Does not cause marked impairment in functioning</a:t>
            </a:r>
          </a:p>
          <a:p>
            <a:pPr lvl="1"/>
            <a:r>
              <a:rPr lang="en-US" dirty="0" smtClean="0"/>
              <a:t>4 days </a:t>
            </a:r>
            <a:r>
              <a:rPr lang="en-US" dirty="0"/>
              <a:t>i</a:t>
            </a:r>
            <a:r>
              <a:rPr lang="en-US" dirty="0" smtClean="0"/>
              <a:t>nstead of full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5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years- numerous periods with hypomanic symptoms, numerous periods with depressive symptoms that do not meet criteria for MDE</a:t>
            </a:r>
          </a:p>
          <a:p>
            <a:r>
              <a:rPr lang="en-US" dirty="0" smtClean="0"/>
              <a:t>Person not without symptoms for more than 2 months at a time</a:t>
            </a:r>
          </a:p>
          <a:p>
            <a:r>
              <a:rPr lang="en-US" dirty="0" smtClean="0"/>
              <a:t>No MDE, manic, or hypomanic episode present during first 2 years</a:t>
            </a:r>
          </a:p>
          <a:p>
            <a:r>
              <a:rPr lang="en-US" dirty="0" smtClean="0"/>
              <a:t>Not from another issue</a:t>
            </a:r>
          </a:p>
          <a:p>
            <a:r>
              <a:rPr lang="en-US" dirty="0" smtClean="0"/>
              <a:t>Impairment in functioning</a:t>
            </a:r>
          </a:p>
          <a:p>
            <a:r>
              <a:rPr lang="en-US" dirty="0" smtClean="0"/>
              <a:t>Like pervasive depressive disorder</a:t>
            </a:r>
            <a:endParaRPr lang="en-US" dirty="0"/>
          </a:p>
          <a:p>
            <a:r>
              <a:rPr lang="en-US" dirty="0" smtClean="0"/>
              <a:t>“moody”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8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Depressive attributional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Internal- negative life events are due to personal failure</a:t>
            </a:r>
          </a:p>
          <a:p>
            <a:r>
              <a:rPr lang="en-US" dirty="0" smtClean="0"/>
              <a:t>Stable- even after negative event passes, additional bad things will always be my fault</a:t>
            </a:r>
          </a:p>
          <a:p>
            <a:r>
              <a:rPr lang="en-US" dirty="0" smtClean="0"/>
              <a:t>Global- extend across a variety of issues</a:t>
            </a:r>
          </a:p>
          <a:p>
            <a:endParaRPr lang="en-US" dirty="0"/>
          </a:p>
          <a:p>
            <a:r>
              <a:rPr lang="en-US" dirty="0" smtClean="0"/>
              <a:t>Stressful early life events- more likely to develop negative attribution style, lead to later depression</a:t>
            </a:r>
          </a:p>
          <a:p>
            <a:r>
              <a:rPr lang="en-US" dirty="0" smtClean="0"/>
              <a:t>Also associated with anxiety</a:t>
            </a:r>
          </a:p>
        </p:txBody>
      </p:sp>
    </p:spTree>
    <p:extLst>
      <p:ext uri="{BB962C8B-B14F-4D97-AF65-F5344CB8AC3E}">
        <p14:creationId xmlns:p14="http://schemas.microsoft.com/office/powerpoint/2010/main" val="1501531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Depression- </a:t>
            </a:r>
          </a:p>
          <a:p>
            <a:pPr lvl="1"/>
            <a:r>
              <a:rPr lang="en-US" dirty="0" smtClean="0"/>
              <a:t>SSRIs- block reuptake of serotonin</a:t>
            </a:r>
          </a:p>
          <a:p>
            <a:pPr lvl="1"/>
            <a:r>
              <a:rPr lang="en-US" dirty="0" err="1" smtClean="0"/>
              <a:t>MAOi’s</a:t>
            </a:r>
            <a:r>
              <a:rPr lang="en-US" dirty="0" smtClean="0"/>
              <a:t>- inhibit MAO which is an enzyme (don’t break down </a:t>
            </a:r>
            <a:r>
              <a:rPr lang="en-US" dirty="0" err="1" smtClean="0"/>
              <a:t>norep</a:t>
            </a:r>
            <a:r>
              <a:rPr lang="en-US" dirty="0" smtClean="0"/>
              <a:t> and serotonin, more in the synapse): effective for more atypical depression</a:t>
            </a:r>
          </a:p>
          <a:p>
            <a:pPr lvl="1"/>
            <a:r>
              <a:rPr lang="en-US" dirty="0" smtClean="0"/>
              <a:t>Tricyclics</a:t>
            </a:r>
          </a:p>
          <a:p>
            <a:pPr lvl="2"/>
            <a:r>
              <a:rPr lang="en-US" dirty="0" smtClean="0"/>
              <a:t>Block reuptake</a:t>
            </a:r>
          </a:p>
          <a:p>
            <a:pPr lvl="2"/>
            <a:r>
              <a:rPr lang="en-US" dirty="0" smtClean="0"/>
              <a:t>Worse side effects</a:t>
            </a:r>
          </a:p>
          <a:p>
            <a:r>
              <a:rPr lang="en-US" dirty="0" smtClean="0"/>
              <a:t>Relieve symptoms in 50% but eliminate in only about 25 to 30%</a:t>
            </a:r>
          </a:p>
          <a:p>
            <a:r>
              <a:rPr lang="en-US" dirty="0" smtClean="0"/>
              <a:t>Bipolar- lithium (50% respond), also anticonvulsants, calcium channel blockers</a:t>
            </a:r>
          </a:p>
          <a:p>
            <a:pPr lvl="1"/>
            <a:r>
              <a:rPr lang="en-US" dirty="0" smtClean="0"/>
              <a:t>70% relapse on lithium in 5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86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Treats really resistant depression</a:t>
            </a:r>
          </a:p>
          <a:p>
            <a:r>
              <a:rPr lang="en-US" dirty="0" smtClean="0"/>
              <a:t>Safer and reasonable effective</a:t>
            </a:r>
          </a:p>
          <a:p>
            <a:r>
              <a:rPr lang="en-US" dirty="0" smtClean="0"/>
              <a:t>50% of those not responding to meds will benefit</a:t>
            </a:r>
          </a:p>
          <a:p>
            <a:r>
              <a:rPr lang="en-US" dirty="0" smtClean="0"/>
              <a:t>60% or higher relapse rates</a:t>
            </a:r>
          </a:p>
          <a:p>
            <a:r>
              <a:rPr lang="en-US" dirty="0" smtClean="0"/>
              <a:t>Memory loss </a:t>
            </a:r>
            <a:r>
              <a:rPr lang="en-US" smtClean="0"/>
              <a:t>and confusion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Transcranial magnetic stimulation</a:t>
            </a:r>
          </a:p>
          <a:p>
            <a:pPr lvl="1"/>
            <a:r>
              <a:rPr lang="en-US" dirty="0" smtClean="0"/>
              <a:t>Less side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1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Episode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 the day nearly every day for at least 2 weeks</a:t>
            </a:r>
          </a:p>
          <a:p>
            <a:pPr lvl="1"/>
            <a:r>
              <a:rPr lang="en-US" dirty="0" smtClean="0"/>
              <a:t>One of- Depressed mood or anhedonia</a:t>
            </a:r>
          </a:p>
          <a:p>
            <a:pPr lvl="1"/>
            <a:r>
              <a:rPr lang="en-US" dirty="0" smtClean="0"/>
              <a:t>Other symptoms-</a:t>
            </a:r>
          </a:p>
          <a:p>
            <a:pPr lvl="2"/>
            <a:r>
              <a:rPr lang="en-US" dirty="0" smtClean="0"/>
              <a:t>Weight loss/weight gain (significant change in weight) or significant increase/decrease in appetite (change in appetite)</a:t>
            </a:r>
          </a:p>
          <a:p>
            <a:pPr lvl="2"/>
            <a:r>
              <a:rPr lang="en-US" dirty="0" smtClean="0"/>
              <a:t>Insomnia or hypersomnia</a:t>
            </a:r>
          </a:p>
          <a:p>
            <a:pPr lvl="2"/>
            <a:r>
              <a:rPr lang="en-US" dirty="0" smtClean="0"/>
              <a:t>Psychomotor agitation or retardation</a:t>
            </a:r>
          </a:p>
          <a:p>
            <a:pPr lvl="2"/>
            <a:r>
              <a:rPr lang="en-US" dirty="0" smtClean="0"/>
              <a:t>Fatigue or loss of energy</a:t>
            </a:r>
          </a:p>
          <a:p>
            <a:pPr lvl="2"/>
            <a:r>
              <a:rPr lang="en-US" dirty="0" smtClean="0"/>
              <a:t>Feeling worthless or excessive guilt</a:t>
            </a:r>
          </a:p>
          <a:p>
            <a:pPr lvl="2"/>
            <a:r>
              <a:rPr lang="en-US" dirty="0" smtClean="0"/>
              <a:t>Problems concentrating or making decisions</a:t>
            </a:r>
          </a:p>
          <a:p>
            <a:pPr lvl="2"/>
            <a:r>
              <a:rPr lang="en-US" dirty="0" smtClean="0"/>
              <a:t>SI</a:t>
            </a:r>
          </a:p>
          <a:p>
            <a:pPr lvl="2"/>
            <a:r>
              <a:rPr lang="en-US" dirty="0" smtClean="0"/>
              <a:t>Distress/impairment</a:t>
            </a:r>
          </a:p>
          <a:p>
            <a:pPr lvl="2"/>
            <a:r>
              <a:rPr lang="en-US" dirty="0" smtClean="0"/>
              <a:t>Not due to substance other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Depressive Episode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symptoms</a:t>
            </a:r>
          </a:p>
          <a:p>
            <a:r>
              <a:rPr lang="en-US" dirty="0" smtClean="0"/>
              <a:t>Disturbed physical functioning</a:t>
            </a:r>
          </a:p>
          <a:p>
            <a:r>
              <a:rPr lang="en-US" dirty="0" smtClean="0"/>
              <a:t>Everything effort</a:t>
            </a:r>
            <a:endParaRPr lang="en-US" dirty="0"/>
          </a:p>
          <a:p>
            <a:r>
              <a:rPr lang="en-US" dirty="0" smtClean="0"/>
              <a:t>Loss of interest</a:t>
            </a:r>
          </a:p>
          <a:p>
            <a:r>
              <a:rPr lang="en-US" dirty="0" smtClean="0"/>
              <a:t>Inability to experience pleasure</a:t>
            </a:r>
          </a:p>
          <a:p>
            <a:pPr lvl="1"/>
            <a:r>
              <a:rPr lang="en-US" dirty="0" smtClean="0"/>
              <a:t>Low positive affect, not just high negative affect</a:t>
            </a:r>
          </a:p>
          <a:p>
            <a:pPr lvl="1"/>
            <a:r>
              <a:rPr lang="en-US" dirty="0" smtClean="0"/>
              <a:t>4-9 months untreated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distinct period of abnormally and persistently elevated, expansive, or irritable mood lasting at least 1 week</a:t>
            </a:r>
          </a:p>
          <a:p>
            <a:r>
              <a:rPr lang="en-US" dirty="0" smtClean="0"/>
              <a:t>Significant degree of at least 2- inflated self-esteem, decreased need for sleep, excessive talkativeness, racing thoughts, distractibility, increase in goal-directed activity or psychomotor agitation, excessive involvement in high-risk behaviors</a:t>
            </a:r>
          </a:p>
          <a:p>
            <a:r>
              <a:rPr lang="en-US" dirty="0" smtClean="0"/>
              <a:t>Impairment or requires hospitalization or psychotic features</a:t>
            </a:r>
          </a:p>
          <a:p>
            <a:r>
              <a:rPr lang="en-US" dirty="0" smtClean="0"/>
              <a:t>Not substance or other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MDE and absence of manic or hypomanic episode before or during</a:t>
            </a:r>
          </a:p>
          <a:p>
            <a:r>
              <a:rPr lang="en-US" dirty="0" smtClean="0"/>
              <a:t>2 or more with separation of at least 2 months- recurrent</a:t>
            </a:r>
          </a:p>
          <a:p>
            <a:r>
              <a:rPr lang="en-US" dirty="0" smtClean="0"/>
              <a:t>Cycling in and out of episodes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3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Differs in course</a:t>
            </a:r>
          </a:p>
          <a:p>
            <a:r>
              <a:rPr lang="en-US" dirty="0" smtClean="0"/>
              <a:t>May have fewer symptoms</a:t>
            </a:r>
          </a:p>
          <a:p>
            <a:r>
              <a:rPr lang="en-US" dirty="0" smtClean="0"/>
              <a:t>Unchanged over long periods</a:t>
            </a:r>
          </a:p>
          <a:p>
            <a:r>
              <a:rPr lang="en-US" dirty="0" smtClean="0"/>
              <a:t>Depressed mood that continues at least 2 years where patient is not symptom free for more than 2 months at a time</a:t>
            </a:r>
          </a:p>
          <a:p>
            <a:r>
              <a:rPr lang="en-US" dirty="0" smtClean="0"/>
              <a:t>(Dysthymia and chronic major depression)</a:t>
            </a:r>
          </a:p>
        </p:txBody>
      </p:sp>
    </p:spTree>
    <p:extLst>
      <p:ext uri="{BB962C8B-B14F-4D97-AF65-F5344CB8AC3E}">
        <p14:creationId xmlns:p14="http://schemas.microsoft.com/office/powerpoint/2010/main" val="5349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Depression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MDE and persistent depression with fewer symptoms</a:t>
            </a:r>
          </a:p>
          <a:p>
            <a:r>
              <a:rPr lang="en-US" dirty="0" smtClean="0"/>
              <a:t>Bad sign for treatment and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onset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good sign</a:t>
            </a:r>
          </a:p>
          <a:p>
            <a:r>
              <a:rPr lang="en-US" dirty="0" smtClean="0"/>
              <a:t>Genetic, long course, poor response to treatment, lots of comorbidity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Beck’s Cognitive Triad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cognitions about</a:t>
            </a:r>
          </a:p>
          <a:p>
            <a:pPr lvl="1"/>
            <a:r>
              <a:rPr lang="en-US" dirty="0" smtClean="0"/>
              <a:t>Self</a:t>
            </a:r>
          </a:p>
          <a:p>
            <a:pPr lvl="1"/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Future</a:t>
            </a:r>
          </a:p>
          <a:p>
            <a:pPr lvl="1"/>
            <a:endParaRPr lang="en-US" dirty="0"/>
          </a:p>
          <a:p>
            <a:r>
              <a:rPr lang="en-US" dirty="0" smtClean="0"/>
              <a:t>Father of cognitive therapy</a:t>
            </a:r>
          </a:p>
          <a:p>
            <a:r>
              <a:rPr lang="en-US" dirty="0" smtClean="0"/>
              <a:t>Cognitive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780</Words>
  <Application>Microsoft Macintosh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Mood Disorders</vt:lpstr>
      <vt:lpstr>Major Depressive Episode </vt:lpstr>
      <vt:lpstr>Depressive Episode</vt:lpstr>
      <vt:lpstr>Mania </vt:lpstr>
      <vt:lpstr>Major Depressive Disorder</vt:lpstr>
      <vt:lpstr>Persistent depressive disorder</vt:lpstr>
      <vt:lpstr>Double Depression </vt:lpstr>
      <vt:lpstr>Early onset </vt:lpstr>
      <vt:lpstr>Beck’s Cognitive Triad </vt:lpstr>
      <vt:lpstr>Worry</vt:lpstr>
      <vt:lpstr>Worry </vt:lpstr>
      <vt:lpstr>Rumination</vt:lpstr>
      <vt:lpstr>Disruptive Mood Dysregulation Disorder </vt:lpstr>
      <vt:lpstr>Bipolar I versus II</vt:lpstr>
      <vt:lpstr>Cyclothymic Disorder</vt:lpstr>
      <vt:lpstr>Depressive attributional style</vt:lpstr>
      <vt:lpstr>Medication</vt:lpstr>
      <vt:lpstr>ECT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 cont</dc:title>
  <dc:creator>Microsoft Office User</dc:creator>
  <cp:lastModifiedBy>Anna Baker</cp:lastModifiedBy>
  <cp:revision>7</cp:revision>
  <dcterms:created xsi:type="dcterms:W3CDTF">2016-09-28T16:18:28Z</dcterms:created>
  <dcterms:modified xsi:type="dcterms:W3CDTF">2017-09-22T14:36:37Z</dcterms:modified>
</cp:coreProperties>
</file>